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343" r:id="rId3"/>
    <p:sldId id="332" r:id="rId4"/>
    <p:sldId id="547" r:id="rId5"/>
    <p:sldId id="415" r:id="rId6"/>
    <p:sldId id="583" r:id="rId7"/>
    <p:sldId id="575" r:id="rId8"/>
    <p:sldId id="565" r:id="rId9"/>
    <p:sldId id="566" r:id="rId10"/>
    <p:sldId id="567" r:id="rId11"/>
    <p:sldId id="576" r:id="rId12"/>
    <p:sldId id="568" r:id="rId13"/>
    <p:sldId id="569" r:id="rId14"/>
    <p:sldId id="570" r:id="rId15"/>
    <p:sldId id="571" r:id="rId16"/>
    <p:sldId id="573" r:id="rId17"/>
    <p:sldId id="584" r:id="rId18"/>
    <p:sldId id="261" r:id="rId19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56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3" pos="7184" userDrawn="1">
          <p15:clr>
            <a:srgbClr val="A4A3A4"/>
          </p15:clr>
        </p15:guide>
        <p15:guide id="4" orient="horz" pos="36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974"/>
    <a:srgbClr val="184199"/>
    <a:srgbClr val="ED7D31"/>
    <a:srgbClr val="A5A5A5"/>
    <a:srgbClr val="307E8D"/>
    <a:srgbClr val="307E79"/>
    <a:srgbClr val="3E8B6E"/>
    <a:srgbClr val="368475"/>
    <a:srgbClr val="377288"/>
    <a:srgbClr val="41D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86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-792" y="-102"/>
      </p:cViewPr>
      <p:guideLst>
        <p:guide orient="horz" pos="656"/>
        <p:guide orient="horz" pos="3649"/>
        <p:guide pos="204"/>
        <p:guide pos="71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95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8122B-C281-4377-A3E3-6937EA8A0500}" type="datetimeFigureOut">
              <a:rPr lang="zh-CN" altLang="en-US" smtClean="0"/>
              <a:t>2025/10/10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E5EAE-8782-4B58-B3EC-259337A00B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54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E5EAE-8782-4B58-B3EC-259337A00B5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dirty="0">
                <a:effectLst/>
                <a:sym typeface="+mn-ea"/>
              </a:rPr>
              <a:t>以上就是本次分享的全部内容，感谢各位专家同仁</a:t>
            </a:r>
            <a:r>
              <a:rPr lang="zh-CN" altLang="en-US" dirty="0">
                <a:effectLst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E5EAE-8782-4B58-B3EC-259337A00B5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E5EAE-8782-4B58-B3EC-259337A00B5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0DAE0-5D96-6A4F-B23A-5FD530F9472B}" type="datetimeFigureOut">
              <a:rPr kumimoji="1" lang="zh-CN" altLang="en-US" smtClean="0"/>
              <a:t>2025/10/10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18B9E-AECE-8D4A-8FA7-002C2D3D8B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9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3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6.xml"/><Relationship Id="rId10" Type="http://schemas.openxmlformats.org/officeDocument/2006/relationships/image" Target="../media/image3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文本框 5"/>
          <p:cNvSpPr txBox="1"/>
          <p:nvPr/>
        </p:nvSpPr>
        <p:spPr>
          <a:xfrm>
            <a:off x="332105" y="1654175"/>
            <a:ext cx="11173460" cy="12388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软件及信息系统类等无形资产清查情况说明</a:t>
            </a:r>
          </a:p>
        </p:txBody>
      </p:sp>
      <p:cxnSp>
        <p:nvCxnSpPr>
          <p:cNvPr id="7" name="直线连接符 6"/>
          <p:cNvCxnSpPr/>
          <p:nvPr/>
        </p:nvCxnSpPr>
        <p:spPr>
          <a:xfrm>
            <a:off x="1315720" y="2944396"/>
            <a:ext cx="9205595" cy="0"/>
          </a:xfrm>
          <a:prstGeom prst="line">
            <a:avLst/>
          </a:prstGeom>
          <a:ln w="1270">
            <a:solidFill>
              <a:schemeClr val="bg1">
                <a:lumMod val="75000"/>
                <a:alpha val="39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715297" y="3709383"/>
            <a:ext cx="240702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信息化处</a:t>
            </a:r>
          </a:p>
          <a:p>
            <a:pPr algn="ctr"/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8" y="199812"/>
            <a:ext cx="2995707" cy="8497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071880" y="6214110"/>
            <a:ext cx="4200525" cy="439420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点击</a:t>
            </a:r>
            <a:r>
              <a:rPr lang="en-US" altLang="zh-CN" sz="1705" dirty="0"/>
              <a:t>【</a:t>
            </a:r>
            <a:r>
              <a:rPr lang="zh-CN" altLang="en-US" sz="1705" dirty="0"/>
              <a:t>查询记录</a:t>
            </a:r>
            <a:r>
              <a:rPr lang="en-US" altLang="zh-CN" sz="1705" dirty="0"/>
              <a:t>】</a:t>
            </a:r>
            <a:r>
              <a:rPr lang="zh-CN" altLang="en-US" sz="1705" dirty="0"/>
              <a:t>进入资产盘点记录页面</a:t>
            </a:r>
            <a:endParaRPr lang="en-US" sz="1705" dirty="0"/>
          </a:p>
        </p:txBody>
      </p:sp>
      <p:sp>
        <p:nvSpPr>
          <p:cNvPr id="11" name="圆角矩形 10"/>
          <p:cNvSpPr/>
          <p:nvPr/>
        </p:nvSpPr>
        <p:spPr>
          <a:xfrm>
            <a:off x="6014720" y="6214110"/>
            <a:ext cx="4231005" cy="492760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查看本次任务未盘资产信息</a:t>
            </a:r>
            <a:endParaRPr lang="en-US" sz="1705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查看待盘资产</a:t>
            </a:r>
          </a:p>
        </p:txBody>
      </p:sp>
      <p:pic>
        <p:nvPicPr>
          <p:cNvPr id="16" name="图片 15" descr="f155ac3036e0d226a56cb11404b8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5420" y="908685"/>
            <a:ext cx="2776855" cy="513842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3686764" y="3742784"/>
            <a:ext cx="545465" cy="478155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9766935" y="918210"/>
            <a:ext cx="1854200" cy="942340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查看本次盘点任务中待盘资产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4760" y="918210"/>
            <a:ext cx="2919095" cy="5236845"/>
          </a:xfrm>
          <a:prstGeom prst="rect">
            <a:avLst/>
          </a:prstGeom>
        </p:spPr>
      </p:pic>
      <p:cxnSp>
        <p:nvCxnSpPr>
          <p:cNvPr id="18" name="直接箭头连接符 17"/>
          <p:cNvCxnSpPr/>
          <p:nvPr/>
        </p:nvCxnSpPr>
        <p:spPr>
          <a:xfrm flipH="1">
            <a:off x="8875349" y="1071339"/>
            <a:ext cx="891540" cy="366395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56140" y="6213922"/>
            <a:ext cx="3891632" cy="439676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点击</a:t>
            </a:r>
            <a:r>
              <a:rPr lang="en-US" altLang="zh-CN" sz="1705" dirty="0"/>
              <a:t>【</a:t>
            </a:r>
            <a:r>
              <a:rPr lang="zh-CN" altLang="en-US" sz="1705" dirty="0"/>
              <a:t>编号盘点</a:t>
            </a:r>
            <a:r>
              <a:rPr lang="en-US" altLang="zh-CN" sz="1705" dirty="0"/>
              <a:t>】</a:t>
            </a:r>
            <a:r>
              <a:rPr lang="zh-CN" altLang="en-US" sz="1705" dirty="0"/>
              <a:t>进入编号盘点页面</a:t>
            </a:r>
            <a:endParaRPr lang="en-US" sz="1705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625" y="1001395"/>
            <a:ext cx="2207260" cy="51200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659" y="1001158"/>
            <a:ext cx="2304000" cy="5120000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4503514" y="6214195"/>
            <a:ext cx="7044267" cy="492497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输入资产编号，读取资产信息，进行拍照并设置使用状况进行盘点</a:t>
            </a:r>
            <a:endParaRPr lang="en-US" sz="1705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031" y="1001158"/>
            <a:ext cx="2304000" cy="51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输入编号盘点</a:t>
            </a:r>
          </a:p>
        </p:txBody>
      </p:sp>
      <p:pic>
        <p:nvPicPr>
          <p:cNvPr id="16" name="图片 15" descr="f155ac3036e0d226a56cb11404b81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35" y="1013460"/>
            <a:ext cx="2423795" cy="507492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43769" y="2699479"/>
            <a:ext cx="341371" cy="47792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rcRect t="5384"/>
          <a:stretch>
            <a:fillRect/>
          </a:stretch>
        </p:blipFill>
        <p:spPr>
          <a:xfrm>
            <a:off x="9758045" y="1001395"/>
            <a:ext cx="1934845" cy="5120005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56140" y="6213922"/>
            <a:ext cx="3891632" cy="439676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点击</a:t>
            </a:r>
            <a:r>
              <a:rPr lang="en-US" altLang="zh-CN" sz="1705" dirty="0"/>
              <a:t>【</a:t>
            </a:r>
            <a:r>
              <a:rPr lang="zh-CN" altLang="en-US" sz="1705" dirty="0"/>
              <a:t>手工标记</a:t>
            </a:r>
            <a:r>
              <a:rPr lang="en-US" altLang="zh-CN" sz="1705" dirty="0"/>
              <a:t>】</a:t>
            </a:r>
            <a:r>
              <a:rPr lang="zh-CN" altLang="en-US" sz="1705" dirty="0"/>
              <a:t>进入手工标记页面</a:t>
            </a:r>
            <a:endParaRPr lang="en-US" sz="1705" dirty="0"/>
          </a:p>
        </p:txBody>
      </p:sp>
      <p:sp>
        <p:nvSpPr>
          <p:cNvPr id="11" name="圆角矩形 10"/>
          <p:cNvSpPr/>
          <p:nvPr/>
        </p:nvSpPr>
        <p:spPr>
          <a:xfrm>
            <a:off x="5071886" y="6213922"/>
            <a:ext cx="6475719" cy="492242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对于无法正常盘点的资产，通过手工标记的方式进行盘点</a:t>
            </a:r>
            <a:endParaRPr lang="en-US" sz="1705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784" y="1001158"/>
            <a:ext cx="2304000" cy="512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651" y="1001158"/>
            <a:ext cx="2304000" cy="512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386" y="1001158"/>
            <a:ext cx="2304000" cy="512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518" y="1001158"/>
            <a:ext cx="2304000" cy="5120000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5454650" y="1038860"/>
            <a:ext cx="2317750" cy="531495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通过领用人进行筛选</a:t>
            </a:r>
            <a:endParaRPr lang="en-US" sz="1705" dirty="0"/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6027890" y="1547354"/>
            <a:ext cx="335915" cy="51625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手工标记盘点</a:t>
            </a:r>
          </a:p>
        </p:txBody>
      </p:sp>
      <p:pic>
        <p:nvPicPr>
          <p:cNvPr id="10" name="图片 9" descr="f155ac3036e0d226a56cb11404b81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40" y="1001395"/>
            <a:ext cx="2426335" cy="504634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892562" y="3633823"/>
            <a:ext cx="0" cy="478155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292735" y="6092190"/>
            <a:ext cx="3691255" cy="631825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如果资产信息已经进行了调整，可直接进行资产变动申请</a:t>
            </a:r>
            <a:endParaRPr lang="en-US" sz="1705" dirty="0"/>
          </a:p>
        </p:txBody>
      </p:sp>
      <p:sp>
        <p:nvSpPr>
          <p:cNvPr id="9" name="圆角矩形 8"/>
          <p:cNvSpPr/>
          <p:nvPr/>
        </p:nvSpPr>
        <p:spPr>
          <a:xfrm>
            <a:off x="4622800" y="6092825"/>
            <a:ext cx="7503795" cy="701040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可对使用单位、责任人工号、存放地点进行修改，系统会自动判断是资产修改</a:t>
            </a:r>
            <a:r>
              <a:rPr lang="en-US" altLang="zh-CN" sz="1705" dirty="0"/>
              <a:t>(</a:t>
            </a:r>
            <a:r>
              <a:rPr lang="zh-CN" altLang="en-US" sz="1705" dirty="0"/>
              <a:t>同一二级单位</a:t>
            </a:r>
            <a:r>
              <a:rPr lang="en-US" altLang="zh-CN" sz="1705" dirty="0"/>
              <a:t>)</a:t>
            </a:r>
            <a:r>
              <a:rPr lang="zh-CN" altLang="en-US" sz="1705" dirty="0"/>
              <a:t>还是资产调拨</a:t>
            </a:r>
            <a:r>
              <a:rPr lang="en-US" altLang="zh-CN" sz="1705" dirty="0"/>
              <a:t>(</a:t>
            </a:r>
            <a:r>
              <a:rPr lang="zh-CN" altLang="en-US" sz="1705" dirty="0"/>
              <a:t>不同二级单位</a:t>
            </a:r>
            <a:r>
              <a:rPr lang="en-US" altLang="zh-CN" sz="1705" dirty="0"/>
              <a:t>)</a:t>
            </a:r>
            <a:r>
              <a:rPr lang="zh-CN" altLang="en-US" sz="1705" dirty="0"/>
              <a:t>并发送资产变动或调拨的申请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查看资产详情进行资产修改</a:t>
            </a:r>
          </a:p>
        </p:txBody>
      </p:sp>
      <p:pic>
        <p:nvPicPr>
          <p:cNvPr id="16" name="图片 15" descr="f155ac3036e0d226a56cb11404b8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570" y="910590"/>
            <a:ext cx="2425065" cy="51193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760" y="910590"/>
            <a:ext cx="2439670" cy="51085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6995" y="910590"/>
            <a:ext cx="2367280" cy="51352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rcRect b="6686"/>
          <a:stretch>
            <a:fillRect/>
          </a:stretch>
        </p:blipFill>
        <p:spPr>
          <a:xfrm>
            <a:off x="6096000" y="910590"/>
            <a:ext cx="2511425" cy="5090795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60642" y="766628"/>
            <a:ext cx="7666209" cy="551560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072005" y="4453255"/>
            <a:ext cx="3794760" cy="1343025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若移动端盘点对资产信息进行相关修改时，相当于对该资产进行了变动申请，资产管理员将收到待审批的数据</a:t>
            </a:r>
            <a:r>
              <a:rPr lang="en-US" altLang="zh-CN" sz="1705" dirty="0"/>
              <a:t> (</a:t>
            </a:r>
            <a:r>
              <a:rPr lang="zh-CN" altLang="en-US" sz="1705" dirty="0"/>
              <a:t>更新频率：</a:t>
            </a:r>
            <a:r>
              <a:rPr lang="en-US" altLang="zh-CN" sz="1705" dirty="0"/>
              <a:t>1</a:t>
            </a:r>
            <a:r>
              <a:rPr lang="zh-CN" altLang="en-US" sz="1705" dirty="0"/>
              <a:t>个小时</a:t>
            </a:r>
            <a:r>
              <a:rPr lang="en-US" altLang="zh-CN" sz="1705" dirty="0"/>
              <a:t>)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5632" y="811709"/>
            <a:ext cx="3297560" cy="544576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8690337" y="5271949"/>
            <a:ext cx="3210259" cy="1343227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705" dirty="0"/>
              <a:t>APP</a:t>
            </a:r>
            <a:r>
              <a:rPr lang="zh-CN" altLang="en-US" sz="1705" dirty="0"/>
              <a:t>端也可以收到待审批的数据，点进各审批界面进行审批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资产管理员审批</a:t>
            </a:r>
          </a:p>
        </p:txBody>
      </p:sp>
    </p:spTree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b="37151"/>
          <a:stretch>
            <a:fillRect/>
          </a:stretch>
        </p:blipFill>
        <p:spPr>
          <a:xfrm>
            <a:off x="8561705" y="1006475"/>
            <a:ext cx="2954655" cy="403288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65786" y="4931034"/>
            <a:ext cx="2730970" cy="819291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对自己名下的资产进行盘点记录的查询，</a:t>
            </a:r>
            <a:r>
              <a:rPr lang="en-US" altLang="zh-CN" sz="1705" dirty="0"/>
              <a:t>PC</a:t>
            </a:r>
            <a:r>
              <a:rPr lang="zh-CN" altLang="en-US" sz="1705" dirty="0"/>
              <a:t>端同样可以查看盘点情况</a:t>
            </a:r>
            <a:endParaRPr lang="en-US" altLang="zh-CN" sz="1705" dirty="0"/>
          </a:p>
        </p:txBody>
      </p:sp>
      <p:sp>
        <p:nvSpPr>
          <p:cNvPr id="5" name="圆角矩形 4"/>
          <p:cNvSpPr/>
          <p:nvPr/>
        </p:nvSpPr>
        <p:spPr>
          <a:xfrm>
            <a:off x="9011521" y="5286069"/>
            <a:ext cx="2730970" cy="819291"/>
          </a:xfrm>
          <a:prstGeom prst="roundRect">
            <a:avLst/>
          </a:prstGeom>
          <a:solidFill>
            <a:srgbClr val="1C2974"/>
          </a:solidFill>
          <a:ln>
            <a:solidFill>
              <a:srgbClr val="1C29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705" dirty="0">
                <a:solidFill>
                  <a:schemeClr val="bg1"/>
                </a:solidFill>
              </a:rPr>
              <a:t>提示：对于盘错的资产，可以通过这里的</a:t>
            </a:r>
            <a:r>
              <a:rPr lang="en-US" altLang="zh-CN" sz="1705" dirty="0">
                <a:solidFill>
                  <a:schemeClr val="bg1"/>
                </a:solidFill>
              </a:rPr>
              <a:t>“</a:t>
            </a:r>
            <a:r>
              <a:rPr lang="zh-CN" altLang="en-US" sz="1705" dirty="0">
                <a:solidFill>
                  <a:schemeClr val="bg1"/>
                </a:solidFill>
              </a:rPr>
              <a:t>删除</a:t>
            </a:r>
            <a:r>
              <a:rPr lang="en-US" altLang="zh-CN" sz="1705" dirty="0">
                <a:solidFill>
                  <a:schemeClr val="bg1"/>
                </a:solidFill>
              </a:rPr>
              <a:t>”</a:t>
            </a:r>
            <a:r>
              <a:rPr lang="zh-CN" altLang="en-US" sz="1705" dirty="0">
                <a:solidFill>
                  <a:schemeClr val="bg1"/>
                </a:solidFill>
              </a:rPr>
              <a:t>操作就行撤回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查询已盘记录</a:t>
            </a:r>
          </a:p>
        </p:txBody>
      </p:sp>
      <p:pic>
        <p:nvPicPr>
          <p:cNvPr id="16" name="图片 15" descr="f155ac3036e0d226a56cb11404b81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6920" y="996950"/>
            <a:ext cx="2425065" cy="51193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2010" y="996950"/>
            <a:ext cx="2439670" cy="5108575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10786613" y="3429259"/>
            <a:ext cx="955840" cy="1297211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+mj-lt"/>
                </a:rPr>
                <a:t>信息化处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53141" y="30929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三、注意事项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46405" y="2020570"/>
            <a:ext cx="2848610" cy="140843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indent="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None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lvl="0" indent="-28575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lvl="0" indent="-28575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54355" y="842010"/>
            <a:ext cx="59328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资产盘点介质</a:t>
            </a: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292100" y="1734185"/>
            <a:ext cx="3107055" cy="76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 sz="2800" b="1">
              <a:solidFill>
                <a:srgbClr val="1841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9480" y="1496695"/>
            <a:ext cx="7348855" cy="992505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85750" lvl="0" indent="-285750" algn="l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在进行资产盘点时除上传软件页面截图外，也可上传光盘和U盘照片。</a:t>
            </a:r>
          </a:p>
        </p:txBody>
      </p:sp>
      <p:pic>
        <p:nvPicPr>
          <p:cNvPr id="7" name="图片 6"/>
          <p:cNvPicPr/>
          <p:nvPr/>
        </p:nvPicPr>
        <p:blipFill>
          <a:blip r:embed="rId8"/>
          <a:stretch>
            <a:fillRect/>
          </a:stretch>
        </p:blipFill>
        <p:spPr>
          <a:xfrm>
            <a:off x="6032500" y="2494915"/>
            <a:ext cx="2140585" cy="356870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9"/>
          <a:stretch>
            <a:fillRect/>
          </a:stretch>
        </p:blipFill>
        <p:spPr>
          <a:xfrm rot="16200000">
            <a:off x="7877810" y="3077845"/>
            <a:ext cx="3540125" cy="24333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rcRect l="9654" r="9472"/>
          <a:stretch>
            <a:fillRect/>
          </a:stretch>
        </p:blipFill>
        <p:spPr>
          <a:xfrm>
            <a:off x="857885" y="2524760"/>
            <a:ext cx="4916170" cy="290576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+mj-lt"/>
                </a:rPr>
                <a:t>信息化处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53141" y="30929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三、注意事项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46405" y="2020570"/>
            <a:ext cx="2848610" cy="140843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indent="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None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lvl="0" indent="-28575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如满足资产报废条件，可提交资产报废申请</a:t>
            </a:r>
          </a:p>
          <a:p>
            <a:pPr marL="285750" lvl="0" indent="-28575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54355" y="842010"/>
            <a:ext cx="59328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资产报废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2955" y="1569085"/>
            <a:ext cx="8462645" cy="3314065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444500" y="1734185"/>
            <a:ext cx="3107055" cy="76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报废要求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3"/>
          <a:srcRect t="27755" r="27755"/>
          <a:stretch>
            <a:fillRect/>
          </a:stretch>
        </p:blipFill>
        <p:spPr>
          <a:xfrm>
            <a:off x="0" y="0"/>
            <a:ext cx="12192000" cy="6908149"/>
          </a:xfrm>
          <a:prstGeom prst="rect">
            <a:avLst/>
          </a:prstGeom>
        </p:spPr>
      </p:pic>
      <p:sp>
        <p:nvSpPr>
          <p:cNvPr id="104" name="矩形 103"/>
          <p:cNvSpPr/>
          <p:nvPr/>
        </p:nvSpPr>
        <p:spPr>
          <a:xfrm>
            <a:off x="0" y="-1"/>
            <a:ext cx="12192000" cy="6908149"/>
          </a:xfrm>
          <a:prstGeom prst="rect">
            <a:avLst/>
          </a:prstGeom>
          <a:solidFill>
            <a:srgbClr val="1C2974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直角三角形 111"/>
          <p:cNvSpPr/>
          <p:nvPr/>
        </p:nvSpPr>
        <p:spPr>
          <a:xfrm>
            <a:off x="0" y="5762625"/>
            <a:ext cx="11439525" cy="1145522"/>
          </a:xfrm>
          <a:prstGeom prst="rtTriangle">
            <a:avLst/>
          </a:prstGeom>
          <a:solidFill>
            <a:srgbClr val="8C6B4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直角三角形 112"/>
          <p:cNvSpPr/>
          <p:nvPr/>
        </p:nvSpPr>
        <p:spPr>
          <a:xfrm flipH="1">
            <a:off x="7800972" y="4798513"/>
            <a:ext cx="4391021" cy="2109633"/>
          </a:xfrm>
          <a:prstGeom prst="rtTriangle">
            <a:avLst/>
          </a:prstGeom>
          <a:solidFill>
            <a:srgbClr val="46419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任意多边形: 形状 117"/>
          <p:cNvSpPr/>
          <p:nvPr/>
        </p:nvSpPr>
        <p:spPr>
          <a:xfrm>
            <a:off x="7791447" y="6606636"/>
            <a:ext cx="3638543" cy="301510"/>
          </a:xfrm>
          <a:custGeom>
            <a:avLst/>
            <a:gdLst>
              <a:gd name="connsiteX0" fmla="*/ 627569 w 3638543"/>
              <a:gd name="connsiteY0" fmla="*/ 0 h 301510"/>
              <a:gd name="connsiteX1" fmla="*/ 3638543 w 3638543"/>
              <a:gd name="connsiteY1" fmla="*/ 301510 h 301510"/>
              <a:gd name="connsiteX2" fmla="*/ 0 w 3638543"/>
              <a:gd name="connsiteY2" fmla="*/ 301510 h 3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8543" h="301510">
                <a:moveTo>
                  <a:pt x="627569" y="0"/>
                </a:moveTo>
                <a:lnTo>
                  <a:pt x="3638543" y="301510"/>
                </a:lnTo>
                <a:lnTo>
                  <a:pt x="0" y="301510"/>
                </a:lnTo>
                <a:close/>
              </a:path>
            </a:pathLst>
          </a:custGeom>
          <a:solidFill>
            <a:srgbClr val="8C6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0" name="标题 4"/>
          <p:cNvSpPr txBox="1"/>
          <p:nvPr/>
        </p:nvSpPr>
        <p:spPr>
          <a:xfrm>
            <a:off x="4188563" y="3110932"/>
            <a:ext cx="3814874" cy="8299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感谢您的倾听</a:t>
            </a:r>
          </a:p>
        </p:txBody>
      </p:sp>
      <p:sp>
        <p:nvSpPr>
          <p:cNvPr id="101" name="标题 4"/>
          <p:cNvSpPr txBox="1"/>
          <p:nvPr/>
        </p:nvSpPr>
        <p:spPr>
          <a:xfrm>
            <a:off x="4188563" y="3748404"/>
            <a:ext cx="3814874" cy="571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Thanks for you careful listening!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7" name="图片 1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017" y="1497388"/>
            <a:ext cx="1285965" cy="13174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5"/>
          <a:srcRect t="27755" r="27755"/>
          <a:stretch>
            <a:fillRect/>
          </a:stretch>
        </p:blipFill>
        <p:spPr>
          <a:xfrm>
            <a:off x="0" y="0"/>
            <a:ext cx="12192000" cy="6908149"/>
          </a:xfrm>
          <a:prstGeom prst="rect">
            <a:avLst/>
          </a:prstGeom>
        </p:spPr>
      </p:pic>
      <p:sp>
        <p:nvSpPr>
          <p:cNvPr id="104" name="矩形 103"/>
          <p:cNvSpPr/>
          <p:nvPr/>
        </p:nvSpPr>
        <p:spPr>
          <a:xfrm>
            <a:off x="0" y="0"/>
            <a:ext cx="6190615" cy="6908165"/>
          </a:xfrm>
          <a:prstGeom prst="rect">
            <a:avLst/>
          </a:prstGeom>
          <a:solidFill>
            <a:srgbClr val="1C2974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直角三角形 112"/>
          <p:cNvSpPr/>
          <p:nvPr/>
        </p:nvSpPr>
        <p:spPr>
          <a:xfrm flipH="1">
            <a:off x="4264025" y="4798695"/>
            <a:ext cx="7927975" cy="2109470"/>
          </a:xfrm>
          <a:prstGeom prst="rtTriangle">
            <a:avLst/>
          </a:prstGeom>
          <a:solidFill>
            <a:srgbClr val="46419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直角三角形 111"/>
          <p:cNvSpPr/>
          <p:nvPr/>
        </p:nvSpPr>
        <p:spPr>
          <a:xfrm>
            <a:off x="0" y="5762625"/>
            <a:ext cx="11439525" cy="1145522"/>
          </a:xfrm>
          <a:prstGeom prst="rtTriangle">
            <a:avLst/>
          </a:prstGeom>
          <a:solidFill>
            <a:srgbClr val="8C6B4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任意多边形: 形状 117"/>
          <p:cNvSpPr/>
          <p:nvPr/>
        </p:nvSpPr>
        <p:spPr>
          <a:xfrm>
            <a:off x="7791447" y="6606636"/>
            <a:ext cx="3638543" cy="301510"/>
          </a:xfrm>
          <a:custGeom>
            <a:avLst/>
            <a:gdLst>
              <a:gd name="connsiteX0" fmla="*/ 627569 w 3638543"/>
              <a:gd name="connsiteY0" fmla="*/ 0 h 301510"/>
              <a:gd name="connsiteX1" fmla="*/ 3638543 w 3638543"/>
              <a:gd name="connsiteY1" fmla="*/ 301510 h 301510"/>
              <a:gd name="connsiteX2" fmla="*/ 0 w 3638543"/>
              <a:gd name="connsiteY2" fmla="*/ 301510 h 30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8543" h="301510">
                <a:moveTo>
                  <a:pt x="627569" y="0"/>
                </a:moveTo>
                <a:lnTo>
                  <a:pt x="3638543" y="301510"/>
                </a:lnTo>
                <a:lnTo>
                  <a:pt x="0" y="301510"/>
                </a:lnTo>
                <a:close/>
              </a:path>
            </a:pathLst>
          </a:custGeom>
          <a:solidFill>
            <a:srgbClr val="8C6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882650" y="2016125"/>
            <a:ext cx="16192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ln w="28575" cmpd="sng">
                  <a:gradFill>
                    <a:gsLst>
                      <a:gs pos="49000">
                        <a:schemeClr val="accent1">
                          <a:lumMod val="20000"/>
                          <a:lumOff val="80000"/>
                        </a:schemeClr>
                      </a:gs>
                      <a:gs pos="0">
                        <a:srgbClr val="01C7E5">
                          <a:alpha val="0"/>
                        </a:srgbClr>
                      </a:gs>
                    </a:gsLst>
                    <a:lin ang="16140000" scaled="0"/>
                  </a:gradFill>
                  <a:prstDash val="solid"/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01</a:t>
            </a:r>
          </a:p>
        </p:txBody>
      </p: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181225" y="2466340"/>
            <a:ext cx="366649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446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软件类</a:t>
            </a:r>
          </a:p>
          <a:p>
            <a:pPr defTabSz="12446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无形资产盘点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一、工作概述</a:t>
            </a:r>
          </a:p>
        </p:txBody>
      </p:sp>
      <p:sp>
        <p:nvSpPr>
          <p:cNvPr id="16" name="文本框 15"/>
          <p:cNvSpPr txBox="1"/>
          <p:nvPr>
            <p:custDataLst>
              <p:tags r:id="rId1"/>
            </p:custDataLst>
          </p:nvPr>
        </p:nvSpPr>
        <p:spPr>
          <a:xfrm>
            <a:off x="403860" y="815340"/>
            <a:ext cx="2995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校级办法要求</a:t>
            </a: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1970" y="732790"/>
            <a:ext cx="6858000" cy="2947670"/>
          </a:xfrm>
          <a:prstGeom prst="rect">
            <a:avLst/>
          </a:prstGeom>
        </p:spPr>
      </p:pic>
      <p:sp>
        <p:nvSpPr>
          <p:cNvPr id="70" name="矩形 69"/>
          <p:cNvSpPr/>
          <p:nvPr/>
        </p:nvSpPr>
        <p:spPr>
          <a:xfrm>
            <a:off x="3898900" y="4231640"/>
            <a:ext cx="7583805" cy="20872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Char char="u"/>
            </a:pPr>
            <a:r>
              <a:rPr lang="en-US" altLang="zh-CN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月，学校发布了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《南京航空航天大学软件及信息系统类无形资产管理办法</a:t>
            </a:r>
            <a:r>
              <a:rPr lang="en-US" altLang="zh-CN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试行</a:t>
            </a:r>
            <a:r>
              <a:rPr lang="en-US" altLang="zh-CN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》，共计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27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条。从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管理机构与职责、配置管理、日常管理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等方面进行了规定。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明确了软件类无形资产坚持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“统一领导，归口管理。分级负责，责任到人”</a:t>
            </a:r>
            <a:r>
              <a:rPr lang="zh-CN" altLang="en-US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的原则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endParaRPr lang="zh-CN" altLang="en-US" dirty="0">
              <a:solidFill>
                <a:srgbClr val="1841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948430" y="3766820"/>
            <a:ext cx="15767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起草背景：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950" y="1295400"/>
            <a:ext cx="3670300" cy="51441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+mj-lt"/>
                </a:rPr>
                <a:t>信息化处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53141" y="30929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一、工作概述</a:t>
            </a:r>
          </a:p>
        </p:txBody>
      </p:sp>
      <p:sp>
        <p:nvSpPr>
          <p:cNvPr id="18" name="TextBox 12"/>
          <p:cNvSpPr txBox="1"/>
          <p:nvPr/>
        </p:nvSpPr>
        <p:spPr>
          <a:xfrm>
            <a:off x="6942649" y="6183261"/>
            <a:ext cx="3176051" cy="3225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zh-CN" altLang="en-US" sz="16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软件类无形资产日常管理流程</a:t>
            </a:r>
          </a:p>
        </p:txBody>
      </p:sp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653415" y="1306195"/>
            <a:ext cx="10932795" cy="13773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indent="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明确提出了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使用单位要做好对软件类无形资产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定期清查盘点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工作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</a:p>
          <a:p>
            <a:pPr lvl="0" indent="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</a:pPr>
            <a:endParaRPr lang="zh-CN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 descr="WX20240618-212443@2x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1425" y="2404110"/>
            <a:ext cx="8018780" cy="3596640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2"/>
            </p:custDataLst>
          </p:nvPr>
        </p:nvSpPr>
        <p:spPr>
          <a:xfrm>
            <a:off x="692785" y="815340"/>
            <a:ext cx="2995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校级办法要求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495" y="2068830"/>
            <a:ext cx="5920105" cy="20135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工作概述</a:t>
            </a:r>
          </a:p>
        </p:txBody>
      </p: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403860" y="807085"/>
            <a:ext cx="2633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通知要求</a:t>
            </a:r>
          </a:p>
        </p:txBody>
      </p:sp>
      <p:sp>
        <p:nvSpPr>
          <p:cNvPr id="16" name="圆角矩形 15"/>
          <p:cNvSpPr/>
          <p:nvPr>
            <p:custDataLst>
              <p:tags r:id="rId2"/>
            </p:custDataLst>
          </p:nvPr>
        </p:nvSpPr>
        <p:spPr>
          <a:xfrm>
            <a:off x="649605" y="5648325"/>
            <a:ext cx="5161915" cy="746125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dirty="0"/>
              <a:t>请参阅</a:t>
            </a:r>
            <a:r>
              <a:rPr lang="en-US" altLang="zh-CN" dirty="0"/>
              <a:t>《</a:t>
            </a:r>
            <a:r>
              <a:rPr lang="zh-CN" altLang="en-US" dirty="0"/>
              <a:t>关于开展</a:t>
            </a:r>
            <a:r>
              <a:rPr lang="en-US" altLang="zh-CN" dirty="0"/>
              <a:t>2025</a:t>
            </a:r>
            <a:r>
              <a:rPr lang="zh-CN" altLang="en-US" dirty="0"/>
              <a:t>年国有资产清查盘点工作的通知</a:t>
            </a:r>
            <a:r>
              <a:rPr lang="en-US" altLang="zh-CN" dirty="0"/>
              <a:t>》</a:t>
            </a:r>
            <a:endParaRPr lang="en-US" dirty="0"/>
          </a:p>
        </p:txBody>
      </p:sp>
      <p:sp>
        <p:nvSpPr>
          <p:cNvPr id="20" name="Title 6"/>
          <p:cNvSpPr txBox="1"/>
          <p:nvPr>
            <p:custDataLst>
              <p:tags r:id="rId3"/>
            </p:custDataLst>
          </p:nvPr>
        </p:nvSpPr>
        <p:spPr>
          <a:xfrm>
            <a:off x="377825" y="1699895"/>
            <a:ext cx="6473190" cy="2893695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ts val="5500"/>
              </a:lnSpc>
              <a:spcBef>
                <a:spcPts val="1000"/>
              </a:spcBef>
              <a:buSzPct val="100000"/>
            </a:pPr>
            <a:r>
              <a:rPr lang="en-US" altLang="zh-CN" sz="3600" b="1" kern="0" dirty="0">
                <a:solidFill>
                  <a:srgbClr val="1D2088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kern="0" dirty="0">
                <a:solidFill>
                  <a:srgbClr val="1D2088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本次资产清查盘点基准日为</a:t>
            </a:r>
            <a:r>
              <a:rPr lang="en-US"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2025</a:t>
            </a:r>
            <a:r>
              <a:rPr lang="zh-CN"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年</a:t>
            </a:r>
            <a:r>
              <a:rPr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8</a:t>
            </a:r>
            <a:r>
              <a:rPr lang="zh-CN"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月</a:t>
            </a:r>
            <a:r>
              <a:rPr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31</a:t>
            </a:r>
            <a:r>
              <a:rPr lang="zh-CN" altLang="zh-CN" sz="3600" b="1" kern="0" dirty="0">
                <a:solidFill>
                  <a:srgbClr val="C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日</a:t>
            </a:r>
            <a:r>
              <a:rPr lang="zh-CN" altLang="zh-CN" sz="3600" b="1" kern="0" dirty="0">
                <a:solidFill>
                  <a:srgbClr val="1D2088"/>
                </a:solidFill>
                <a:effectLst/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，在此之前购建（含受赠）的软件类无形资产均在盘点之列。</a:t>
            </a:r>
            <a:endParaRPr lang="zh-CN" altLang="zh-CN" sz="3600" b="1" kern="100" dirty="0">
              <a:solidFill>
                <a:srgbClr val="1D2088"/>
              </a:solidFill>
              <a:effectLst/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/>
          <p:cNvCxnSpPr>
            <a:endCxn id="18" idx="1"/>
          </p:cNvCxnSpPr>
          <p:nvPr/>
        </p:nvCxnSpPr>
        <p:spPr>
          <a:xfrm flipV="1">
            <a:off x="5811290" y="5901591"/>
            <a:ext cx="1445260" cy="2152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1235" y="1042035"/>
            <a:ext cx="3999230" cy="5654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工作概述</a:t>
            </a:r>
          </a:p>
        </p:txBody>
      </p: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403860" y="807085"/>
            <a:ext cx="5184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2800" b="1">
                <a:solidFill>
                  <a:srgbClr val="1841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软件类无形资产入账要求</a:t>
            </a:r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41910" y="1506855"/>
            <a:ext cx="3192780" cy="36449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indent="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None/>
            </a:pPr>
            <a:endParaRPr lang="zh-CN" altLang="zh-CN" sz="1600" dirty="0">
              <a:solidFill>
                <a:srgbClr val="18419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lvl="0" indent="-285750"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u"/>
            </a:pP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凡</a:t>
            </a:r>
            <a:r>
              <a:rPr lang="zh-CN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单价1000元(含)以上</a:t>
            </a: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使用期限超过一年</a:t>
            </a: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的软件与信息系统类无形资产，或</a:t>
            </a:r>
            <a:r>
              <a:rPr lang="zh-CN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单价未达到1000，但超过500元(含)且单批次采购数量超过100件(含)、使用期限超过一年的同类资产</a:t>
            </a:r>
            <a:r>
              <a:rPr lang="zh-CN" altLang="zh-CN" sz="1600" dirty="0">
                <a:solidFill>
                  <a:srgbClr val="18419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，由使用单位办理无形资产入账手续。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4690" y="1689735"/>
            <a:ext cx="8565515" cy="320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" y="1022350"/>
            <a:ext cx="2273300" cy="5052060"/>
          </a:xfrm>
          <a:prstGeom prst="rect">
            <a:avLst/>
          </a:prstGeom>
        </p:spPr>
      </p:pic>
      <p:sp>
        <p:nvSpPr>
          <p:cNvPr id="44" name="圆角矩形 43"/>
          <p:cNvSpPr/>
          <p:nvPr/>
        </p:nvSpPr>
        <p:spPr>
          <a:xfrm>
            <a:off x="10096500" y="2764790"/>
            <a:ext cx="1829435" cy="1675765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 err="1"/>
              <a:t>在“</a:t>
            </a:r>
            <a:r>
              <a:rPr lang="en-US" altLang="zh-CN" sz="1705" dirty="0" err="1"/>
              <a:t>i</a:t>
            </a:r>
            <a:r>
              <a:rPr lang="zh-CN" altLang="en-US" sz="1705" dirty="0"/>
              <a:t>南航”</a:t>
            </a:r>
            <a:r>
              <a:rPr lang="en-US" altLang="zh-CN" sz="1705" dirty="0"/>
              <a:t>app</a:t>
            </a:r>
            <a:r>
              <a:rPr lang="zh-CN" altLang="en-US" sz="1705" dirty="0"/>
              <a:t>中找到“</a:t>
            </a:r>
            <a:r>
              <a:rPr lang="zh-CN" sz="1705" dirty="0">
                <a:solidFill>
                  <a:srgbClr val="FF0000"/>
                </a:solidFill>
              </a:rPr>
              <a:t>资产</a:t>
            </a:r>
            <a:r>
              <a:rPr lang="en-US" altLang="en-US" sz="1705" dirty="0">
                <a:solidFill>
                  <a:srgbClr val="FF0000"/>
                </a:solidFill>
              </a:rPr>
              <a:t>盘点-</a:t>
            </a:r>
            <a:r>
              <a:rPr lang="zh-CN" altLang="en-US" sz="1705" dirty="0">
                <a:solidFill>
                  <a:srgbClr val="FF0000"/>
                </a:solidFill>
              </a:rPr>
              <a:t>移动盘点</a:t>
            </a:r>
            <a:r>
              <a:rPr lang="zh-CN" altLang="en-US" sz="1705" dirty="0"/>
              <a:t>”</a:t>
            </a:r>
            <a:endParaRPr lang="en-US" sz="1705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015" y="1021715"/>
            <a:ext cx="2272030" cy="50526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78020" y="2019935"/>
            <a:ext cx="363855" cy="376555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功能入口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0430" y="1022350"/>
            <a:ext cx="2460625" cy="50958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932045" y="1022350"/>
            <a:ext cx="2318385" cy="5039995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7666209" y="1995462"/>
            <a:ext cx="3408341" cy="850129"/>
          </a:xfrm>
          <a:prstGeom prst="roundRect">
            <a:avLst/>
          </a:prstGeom>
          <a:solidFill>
            <a:srgbClr val="1C2974"/>
          </a:solidFill>
          <a:ln>
            <a:solidFill>
              <a:srgbClr val="1C29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705" dirty="0"/>
              <a:t>选中盘点任务，右图表示已选中盘点任务</a:t>
            </a:r>
            <a:r>
              <a:rPr lang="en-US" altLang="zh-CN" sz="1705" dirty="0"/>
              <a:t>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950" y="765424"/>
            <a:ext cx="2874302" cy="59689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368" y="766026"/>
            <a:ext cx="3036862" cy="59689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进入移动盘点</a:t>
            </a: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15875" y="1136650"/>
            <a:ext cx="3230880" cy="2294890"/>
          </a:xfrm>
          <a:prstGeom prst="roundRect">
            <a:avLst/>
          </a:prstGeom>
          <a:solidFill>
            <a:srgbClr val="1C2974"/>
          </a:solidFill>
          <a:ln>
            <a:solidFill>
              <a:srgbClr val="1C29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5" dirty="0"/>
              <a:t>上部是所有待盘点任务的清单，根据实际情况选择盘点任务</a:t>
            </a:r>
          </a:p>
          <a:p>
            <a:pPr algn="ctr"/>
            <a:endParaRPr lang="zh-CN" altLang="en-US" sz="1705" dirty="0"/>
          </a:p>
          <a:p>
            <a:pPr algn="ctr"/>
            <a:r>
              <a:rPr lang="zh-CN" altLang="en-US" sz="1705" dirty="0"/>
              <a:t>此次</a:t>
            </a:r>
            <a:r>
              <a:rPr lang="zh-CN" altLang="en-US" sz="1705" dirty="0">
                <a:sym typeface="+mn-ea"/>
              </a:rPr>
              <a:t>软件类无形资产</a:t>
            </a:r>
            <a:r>
              <a:rPr lang="zh-CN" altLang="en-US" sz="1705" dirty="0"/>
              <a:t>盘点任务：</a:t>
            </a:r>
          </a:p>
          <a:p>
            <a:pPr algn="ctr"/>
            <a:r>
              <a:rPr lang="zh-CN" altLang="en-US" sz="1705" dirty="0">
                <a:solidFill>
                  <a:srgbClr val="FF0000"/>
                </a:solidFill>
              </a:rPr>
              <a:t>202</a:t>
            </a:r>
            <a:r>
              <a:rPr lang="en-US" altLang="zh-CN" sz="1705" dirty="0">
                <a:solidFill>
                  <a:srgbClr val="FF0000"/>
                </a:solidFill>
              </a:rPr>
              <a:t>5</a:t>
            </a:r>
            <a:r>
              <a:rPr lang="zh-CN" altLang="en-US" sz="1705" dirty="0">
                <a:solidFill>
                  <a:srgbClr val="FF0000"/>
                </a:solidFill>
              </a:rPr>
              <a:t>年软件类无形资产清查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287" y="856940"/>
            <a:ext cx="2764724" cy="5741378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2914457" y="2128377"/>
            <a:ext cx="535494" cy="3120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966" y="834663"/>
            <a:ext cx="3036862" cy="5764257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8809355" y="2244725"/>
            <a:ext cx="3036570" cy="1212850"/>
          </a:xfrm>
          <a:prstGeom prst="roundRect">
            <a:avLst/>
          </a:prstGeom>
          <a:solidFill>
            <a:srgbClr val="1C29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515" dirty="0"/>
              <a:t>本次盘点范围为以下软件：</a:t>
            </a:r>
          </a:p>
          <a:p>
            <a:pPr algn="just"/>
            <a:r>
              <a:rPr lang="en-US" sz="1515" dirty="0"/>
              <a:t>      </a:t>
            </a:r>
            <a:r>
              <a:rPr sz="1515" dirty="0"/>
              <a:t>入库时间</a:t>
            </a:r>
            <a:r>
              <a:rPr lang="zh-CN" sz="1515" dirty="0"/>
              <a:t>：</a:t>
            </a:r>
            <a:r>
              <a:rPr sz="1515" dirty="0">
                <a:sym typeface="+mn-ea"/>
              </a:rPr>
              <a:t>202</a:t>
            </a:r>
            <a:r>
              <a:rPr lang="en-US" sz="1515" dirty="0">
                <a:sym typeface="+mn-ea"/>
              </a:rPr>
              <a:t>5</a:t>
            </a:r>
            <a:r>
              <a:rPr sz="1515" dirty="0">
                <a:sym typeface="+mn-ea"/>
              </a:rPr>
              <a:t>/</a:t>
            </a:r>
            <a:r>
              <a:rPr lang="en-US" sz="1515" dirty="0">
                <a:sym typeface="+mn-ea"/>
              </a:rPr>
              <a:t>08</a:t>
            </a:r>
            <a:r>
              <a:rPr sz="1515" dirty="0">
                <a:sym typeface="+mn-ea"/>
              </a:rPr>
              <a:t>/</a:t>
            </a:r>
            <a:r>
              <a:rPr lang="en-US" sz="1515" dirty="0">
                <a:sym typeface="+mn-ea"/>
              </a:rPr>
              <a:t>31</a:t>
            </a:r>
            <a:r>
              <a:rPr lang="zh-CN" altLang="en-US" sz="1515" dirty="0">
                <a:sym typeface="+mn-ea"/>
              </a:rPr>
              <a:t>前</a:t>
            </a:r>
            <a:r>
              <a:rPr lang="en-US" sz="1515" dirty="0">
                <a:sym typeface="+mn-ea"/>
              </a:rPr>
              <a:t>(</a:t>
            </a:r>
            <a:r>
              <a:rPr lang="zh-CN" altLang="en-US" sz="1515" dirty="0">
                <a:sym typeface="+mn-ea"/>
              </a:rPr>
              <a:t>含</a:t>
            </a:r>
            <a:r>
              <a:rPr lang="en-US" sz="1515" dirty="0">
                <a:sym typeface="+mn-ea"/>
              </a:rPr>
              <a:t>)</a:t>
            </a:r>
            <a:endParaRPr lang="en-US" altLang="zh-CN" sz="1705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" y="0"/>
            <a:ext cx="12197081" cy="67507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678398" y="27120"/>
            <a:ext cx="3461425" cy="620249"/>
            <a:chOff x="8678398" y="27120"/>
            <a:chExt cx="3461425" cy="6202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8398" y="27120"/>
              <a:ext cx="2186609" cy="620249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10863674" y="146073"/>
              <a:ext cx="0" cy="345985"/>
            </a:xfrm>
            <a:prstGeom prst="line">
              <a:avLst/>
            </a:prstGeom>
            <a:ln w="3175">
              <a:solidFill>
                <a:schemeClr val="bg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805447" y="101184"/>
              <a:ext cx="13343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信息化处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6650" y="42957"/>
            <a:ext cx="88919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二、操作介绍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选择盘点任务</a:t>
            </a:r>
          </a:p>
        </p:txBody>
      </p:sp>
    </p:spTree>
  </p:cSld>
  <p:clrMapOvr>
    <a:masterClrMapping/>
  </p:clrMapOvr>
  <p:transition spd="slow"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M3OGI5YTdjM2I3YTdlOGQxZDNhNGRjM2I2MzdkZmUifQ=="/>
  <p:tag name="commondata" val="eyJoZGlkIjoiZGFiNTQzOGM1M2E2NmNkNDYyNTExNWU3ZGM4NjViNGQifQ=="/>
  <p:tag name="resource_record_key" val="{&quot;19&quot;:[20342451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490,&quot;width&quot;:22560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9.58245469522245,&quot;left&quot;:85.5,&quot;top&quot;:165.5,&quot;width&quot;:376.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9.58245469522245,&quot;left&quot;:85.5,&quot;top&quot;:165.5,&quot;width&quot;:376.5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8.46259842519686,&quot;left&quot;:57.8,&quot;top&quot;:87.7,&quot;width&quot;:825.7867716535433}"/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TEXTBOXSTYLE_SHAPETYPE" val="0"/>
  <p:tag name="KSO_WM_UNIT_TEXTBOXSTYLE_TEMPLATETYPE" val="1"/>
  <p:tag name="KSO_WM_UNIT_PRESET_TEXT" val="单击此处输入正文标题内容"/>
  <p:tag name="KSO_WM_UNIT_NOCLEAR" val="1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3_12*f*1"/>
  <p:tag name="KSO_WM_TEMPLATE_CATEGORY" val="mixed"/>
  <p:tag name="KSO_WM_TEMPLATE_INDEX" val="20201883"/>
  <p:tag name="KSO_WM_UNIT_LAYERLEVEL" val="1"/>
  <p:tag name="KSO_WM_TAG_VERSION" val="1.0"/>
  <p:tag name="KSO_WM_BEAUTIFY_FLAG" val="#wm#"/>
  <p:tag name="KSO_WM_UNIT_TEXTBOXSTYLE_GUID" val="{2827fd1b-f7dc-444e-b95b-2947b43011fa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E0FEFE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E0FEFE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E0FEFE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771</Words>
  <Application>Microsoft Office PowerPoint</Application>
  <PresentationFormat>自定义</PresentationFormat>
  <Paragraphs>93</Paragraphs>
  <Slides>18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Administrator</cp:lastModifiedBy>
  <cp:revision>638</cp:revision>
  <dcterms:created xsi:type="dcterms:W3CDTF">2025-10-08T04:59:00Z</dcterms:created>
  <dcterms:modified xsi:type="dcterms:W3CDTF">2025-10-10T10:24:04Z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B72ECC47F49E49228CDADD68A2A50B2D_43</vt:lpwstr>
  </property>
  <property fmtid="{D5CDD505-2E9C-101B-9397-08002B2CF9AE}" pid="3" name="KSOProductBuildVer">
    <vt:lpwstr>2052-12.1.0.16120</vt:lpwstr>
  </property>
</Properties>
</file>